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83" r:id="rId3"/>
    <p:sldId id="699" r:id="rId4"/>
    <p:sldId id="697" r:id="rId5"/>
    <p:sldId id="698" r:id="rId6"/>
    <p:sldId id="695" r:id="rId7"/>
    <p:sldId id="694" r:id="rId8"/>
    <p:sldId id="696" r:id="rId9"/>
    <p:sldId id="685" r:id="rId10"/>
    <p:sldId id="693" r:id="rId11"/>
    <p:sldId id="680" r:id="rId12"/>
    <p:sldId id="703" r:id="rId13"/>
    <p:sldId id="683" r:id="rId14"/>
    <p:sldId id="701" r:id="rId15"/>
    <p:sldId id="702" r:id="rId16"/>
    <p:sldId id="636" r:id="rId17"/>
    <p:sldId id="60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00CC"/>
    <a:srgbClr val="D0D8E8"/>
    <a:srgbClr val="E9F7EA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890" autoAdjust="0"/>
    <p:restoredTop sz="94994" autoAdjust="0"/>
  </p:normalViewPr>
  <p:slideViewPr>
    <p:cSldViewPr>
      <p:cViewPr>
        <p:scale>
          <a:sx n="90" d="100"/>
          <a:sy n="90" d="100"/>
        </p:scale>
        <p:origin x="-109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086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F295AF-05A5-4697-9731-7C7CD2871ECA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479A7B-74E4-47B6-A1B6-8C65F88E0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1E261-68C8-4582-AE2E-6195FD21F0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FB9B2-06A0-4D59-BC09-F43A5AEA03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1B89-2EBE-4813-A5BC-8164F00670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1B89-2EBE-4813-A5BC-8164F00670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1B89-2EBE-4813-A5BC-8164F00670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1B89-2EBE-4813-A5BC-8164F00670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CE427-4F3A-4DAC-9046-C64E4130A8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4EBA9-11F0-4BF7-9FB7-84A6C32D248A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5ED15-669B-4D24-866D-6A8EB16E7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6D4E-DE36-482A-81F4-4C6DD0D13F19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54B2-B538-4F02-BB42-A169683B4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6549-4130-4EAA-910D-3CF6C82AD40D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22FF-963D-4502-B9E4-82282CB48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5CA9-852A-4521-B73F-5DFC02E84615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7ED3-FB79-4EE5-8CBD-F4DCBEDA4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EFFA-B026-42F7-AD5B-1D6AF30CE899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94DA-9E8C-40DB-B510-139D77104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B4DD-ED3B-40DE-8C03-8D4B7DF5E070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B866-994B-41C8-958E-AD91C3C02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9B9C-8901-4BAC-8E1D-1FEE8A3690C6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6FA9-8506-4403-A10C-BD94D42E0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AF328-B8F5-4ADE-A286-C3035263D601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70ED-C6BF-41D2-995B-4BE910536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7F40-3B1E-46A8-AE62-2997D6B43203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0D09A-3EE1-4AFB-B368-6A22608C0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03D78-B3F2-4B4F-B933-AFB9220274F4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793E-511D-4382-B8D5-DE625A7D2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4A6C-7523-4F1F-8E3A-34369421A48C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042F-C0ED-4465-A72F-EA4B14B00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1DE4-A574-447A-AEC9-560F588E13B5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7DC3-9532-467B-A6E2-D28FB8E98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DFA5-DD42-4A89-8135-4C7EA7D27A17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7C93-C1D1-4CD8-8ADF-E15D8A3F0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80C65-CD5D-4E4F-9409-0759BC29B791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1572-65EE-434D-B278-780547330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005-5BE8-4B09-8FC9-B99F2DAEF921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DD2AD-CC38-4D5D-BC29-AABDB931E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CE66-ED53-45AA-B83B-383879469846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4DE8-2730-4B35-B515-EEB630372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67C2-7793-48E1-8185-6782D45EADC6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956CB-BC03-4C7A-B1F7-6CCC08503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09C5-006A-446A-8CC8-C6C06E0C1515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E316-764F-4A4B-BD3E-7012F0041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6C24-1BB2-4FBB-A3B3-B2FB2791D1B7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86ED-9623-4AA2-AA2E-32132D070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150E-EA21-40BE-ACDB-038B87327E8C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0420-67FB-4089-B1C7-F9DACB4FB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28F0-A7D3-4C10-8413-2D50EA9AB02A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78F2-9429-4182-838C-09A43CC9C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EB56-ABD9-4A9D-8754-D216C5D31804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40CC9-8CFC-4FAA-B765-BC45712CF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45D3A2-BA24-464A-8759-33EFA8BEA2EB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0F5461-E858-4B0C-997A-FF3472515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F1C8A5-AB83-4115-B05D-6C569C8113F5}" type="datetimeFigureOut">
              <a:rPr lang="ru-RU" smtClean="0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C60DD3-E4A0-46D8-BBD2-D4F785FED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dinskoi-raion.ru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851275" y="549275"/>
            <a:ext cx="5072063" cy="4643438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0000FF"/>
                </a:solidFill>
              </a:rPr>
              <a:t>11 августа 2015 г.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3600" b="1" i="1" dirty="0" smtClean="0"/>
              <a:t>Об особенностях планирования и обоснования закупок товаров, работ, услуг для обеспечения  муниципальных нужд </a:t>
            </a:r>
            <a:br>
              <a:rPr lang="ru-RU" sz="3600" b="1" i="1" dirty="0" smtClean="0"/>
            </a:br>
            <a:r>
              <a:rPr lang="ru-RU" sz="3600" b="1" i="1" dirty="0" smtClean="0"/>
              <a:t>с 01.01. 2016 года</a:t>
            </a:r>
            <a:endParaRPr lang="ru-RU" sz="3200" b="1" i="1" dirty="0" smtClean="0"/>
          </a:p>
        </p:txBody>
      </p:sp>
      <p:grpSp>
        <p:nvGrpSpPr>
          <p:cNvPr id="3076" name="Группа 11"/>
          <p:cNvGrpSpPr>
            <a:grpSpLocks noChangeAspect="1"/>
          </p:cNvGrpSpPr>
          <p:nvPr/>
        </p:nvGrpSpPr>
        <p:grpSpPr bwMode="auto">
          <a:xfrm>
            <a:off x="0" y="476250"/>
            <a:ext cx="3981450" cy="4302125"/>
            <a:chOff x="500063" y="2500313"/>
            <a:chExt cx="2724150" cy="2724150"/>
          </a:xfrm>
        </p:grpSpPr>
        <p:pic>
          <p:nvPicPr>
            <p:cNvPr id="3078" name="Picture 2" descr="\\Pdc\Общие документы\_volodyatoxic\balance_25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3" y="2500313"/>
              <a:ext cx="2724150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3" descr="\\Pdc\Общие документы\_volodyatoxic\invoice_25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79810">
              <a:off x="2286000" y="3643313"/>
              <a:ext cx="928688" cy="92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5" descr="E:\reward_25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47683">
              <a:off x="693738" y="3694113"/>
              <a:ext cx="842962" cy="84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4" descr="\\Pdc\Общие документы\_volodyatoxic\primary_key_256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334870">
              <a:off x="2463800" y="3963988"/>
              <a:ext cx="6953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00188" y="2571750"/>
              <a:ext cx="688975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92075" y="5876925"/>
            <a:ext cx="9051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 i="1" dirty="0">
                <a:solidFill>
                  <a:srgbClr val="0000FF"/>
                </a:solidFill>
              </a:rPr>
              <a:t>Докладчик: </a:t>
            </a:r>
            <a:r>
              <a:rPr lang="ru-RU" sz="2000" i="1" dirty="0">
                <a:solidFill>
                  <a:srgbClr val="0000FF"/>
                </a:solidFill>
              </a:rPr>
              <a:t>А.А. Демченко - начальник отдела муниципальных закупок </a:t>
            </a:r>
          </a:p>
          <a:p>
            <a:pPr algn="just" eaLnBrk="0" hangingPunct="0"/>
            <a:r>
              <a:rPr lang="ru-RU" sz="2000" i="1" dirty="0">
                <a:solidFill>
                  <a:srgbClr val="0000FF"/>
                </a:solidFill>
              </a:rPr>
              <a:t>                                                администрации МО Динской район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C:\Documents and Settings\volodyatoxic\Мои документы\Элементы\VISTA\Icon Shock Super Vista 1\IconShock SuperVista Business\png\sales_25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875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142875" y="714375"/>
            <a:ext cx="8786813" cy="60007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endParaRPr lang="ru-RU" sz="2000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CF493-A0DD-4F13-A949-D1DD8C5E900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214554"/>
            <a:ext cx="8215312" cy="11430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r>
              <a:rPr lang="ru-RU" sz="2000" dirty="0" smtClean="0"/>
              <a:t>установления </a:t>
            </a:r>
            <a:r>
              <a:rPr lang="ru-RU" sz="2000" b="1" dirty="0"/>
              <a:t>случаев и порядка предоставления государственными заказчиками отсрочки уплаты неустоек </a:t>
            </a:r>
            <a:r>
              <a:rPr lang="ru-RU" sz="2000" dirty="0"/>
              <a:t>(штрафов, пеней) и (или) списания начисленных сумм неустоек (штрафов, пеней</a:t>
            </a:r>
            <a:r>
              <a:rPr lang="ru-RU" sz="2000" dirty="0" smtClean="0"/>
              <a:t>)</a:t>
            </a:r>
          </a:p>
          <a:p>
            <a:pPr algn="ctr">
              <a:buFontTx/>
              <a:buChar char="-"/>
              <a:defRPr/>
            </a:pPr>
            <a:r>
              <a:rPr lang="ru-RU" sz="2000" dirty="0" smtClean="0"/>
              <a:t>(</a:t>
            </a:r>
            <a:r>
              <a:rPr lang="ru-RU" sz="2000" b="1" dirty="0" smtClean="0">
                <a:solidFill>
                  <a:srgbClr val="0000FF"/>
                </a:solidFill>
              </a:rPr>
              <a:t>Постановление Правительства РФ от 05.03.2015 № 196</a:t>
            </a:r>
            <a:r>
              <a:rPr lang="ru-RU" sz="2000" dirty="0" smtClean="0"/>
              <a:t>);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3571876"/>
            <a:ext cx="8215312" cy="15001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- установления </a:t>
            </a:r>
            <a:r>
              <a:rPr lang="ru-RU" sz="2000" b="1" dirty="0"/>
              <a:t>порядка изменения срока исполнения государственного контракта</a:t>
            </a:r>
            <a:r>
              <a:rPr lang="ru-RU" sz="2000" dirty="0"/>
              <a:t>, и (или) цены единицы товара, работы, услуги, и (или) количества товаров, работ, услуг, предусмотренных государственными контрактами, срок исполнения которых истекает в 2015 </a:t>
            </a:r>
            <a:r>
              <a:rPr lang="ru-RU" sz="2000" dirty="0" smtClean="0"/>
              <a:t>году (</a:t>
            </a:r>
            <a:r>
              <a:rPr lang="ru-RU" sz="2000" b="1" dirty="0" smtClean="0">
                <a:solidFill>
                  <a:srgbClr val="0000FF"/>
                </a:solidFill>
              </a:rPr>
              <a:t>Постановление Правительства РФ от 06.03.2015 № 198</a:t>
            </a:r>
            <a:r>
              <a:rPr lang="ru-RU" sz="2000" dirty="0" smtClean="0"/>
              <a:t> );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5286388"/>
            <a:ext cx="8215313" cy="11430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r>
              <a:rPr lang="ru-RU" sz="2000" dirty="0" smtClean="0"/>
              <a:t>определения </a:t>
            </a:r>
            <a:r>
              <a:rPr lang="ru-RU" sz="2000" b="1" dirty="0"/>
              <a:t>дополнительных случаев, при которых государственный заказчик вправе, но не обязан устанавливать требование об обеспечении исполнения государственного </a:t>
            </a:r>
            <a:r>
              <a:rPr lang="ru-RU" sz="2000" b="1" dirty="0" smtClean="0"/>
              <a:t>контракта</a:t>
            </a:r>
          </a:p>
          <a:p>
            <a:pPr algn="ctr">
              <a:buFontTx/>
              <a:buChar char="-"/>
              <a:defRPr/>
            </a:pPr>
            <a:r>
              <a:rPr lang="ru-RU" sz="2000" dirty="0" smtClean="0"/>
              <a:t>(</a:t>
            </a:r>
            <a:r>
              <a:rPr lang="ru-RU" sz="2000" b="1" dirty="0" smtClean="0">
                <a:solidFill>
                  <a:srgbClr val="0000FF"/>
                </a:solidFill>
              </a:rPr>
              <a:t>Постановление Правительства РФ от 06.03.2015 № 199</a:t>
            </a:r>
            <a:r>
              <a:rPr lang="ru-RU" sz="2000" dirty="0" smtClean="0"/>
              <a:t>)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928670"/>
            <a:ext cx="8072437" cy="1143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 smtClean="0"/>
              <a:t>(24.03.2015 г.) </a:t>
            </a:r>
            <a:r>
              <a:rPr lang="ru-RU" sz="2200" b="1" dirty="0" smtClean="0"/>
              <a:t>п</a:t>
            </a:r>
            <a:r>
              <a:rPr lang="ru-RU" sz="2200" b="1" dirty="0"/>
              <a:t>. 9 Антикризисного </a:t>
            </a:r>
            <a:r>
              <a:rPr lang="ru-RU" sz="2200" b="1" dirty="0" smtClean="0"/>
              <a:t>плана (утв. р</a:t>
            </a:r>
            <a:r>
              <a:rPr lang="ru-RU" sz="2000" b="1" dirty="0" smtClean="0"/>
              <a:t>аспоряжением Правительства РФ от 27.02.2015 г. № 98-р)</a:t>
            </a:r>
            <a:r>
              <a:rPr lang="ru-RU" sz="2200" b="1" dirty="0" smtClean="0"/>
              <a:t>:</a:t>
            </a:r>
            <a:endParaRPr lang="ru-RU" sz="2200" b="1" dirty="0"/>
          </a:p>
          <a:p>
            <a:pPr>
              <a:defRPr/>
            </a:pPr>
            <a:r>
              <a:rPr lang="ru-RU" sz="2200" dirty="0"/>
              <a:t>Обеспечение в 2015 году исполнения контрактов, </a:t>
            </a:r>
            <a:r>
              <a:rPr lang="ru-RU" sz="2200" dirty="0">
                <a:solidFill>
                  <a:srgbClr val="0000FF"/>
                </a:solidFill>
              </a:rPr>
              <a:t>снижения финансовой нагрузки на участников закупок</a:t>
            </a:r>
            <a:r>
              <a:rPr lang="ru-RU" sz="2200" dirty="0"/>
              <a:t> посредством: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42875" y="714375"/>
            <a:ext cx="8786813" cy="5857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endParaRPr lang="ru-RU" sz="40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DEEC-D384-4C43-B055-725B8BEF368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472" y="714356"/>
            <a:ext cx="8215370" cy="1634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Постановление Правительства РФ от 06.03.2015 № 198</a:t>
            </a:r>
            <a:r>
              <a:rPr lang="ru-RU" dirty="0" smtClean="0"/>
              <a:t> «Об утверждении Правил изменения по соглашению сторон срока исполнения контракта, и (или) цены контракта, и (или) цены единицы товара, работы, услуги, и (или) количества товаров, объема работ, услуг, предусмотренных контрактами, срок исполнения которых завершается в 2015 году»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571472" y="2428868"/>
            <a:ext cx="8429684" cy="4143404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/>
              <a:t>Правила применяются к </a:t>
            </a:r>
            <a:r>
              <a:rPr lang="ru-RU" dirty="0" smtClean="0"/>
              <a:t>контрактам:</a:t>
            </a:r>
          </a:p>
          <a:p>
            <a:pPr marL="342900" indent="-342900" algn="just">
              <a:defRPr/>
            </a:pPr>
            <a:r>
              <a:rPr lang="ru-RU" dirty="0" smtClean="0"/>
              <a:t>1) со сроком исполнения </a:t>
            </a:r>
            <a:r>
              <a:rPr lang="ru-RU" b="1" dirty="0" smtClean="0"/>
              <a:t>свыше 6 месяцев</a:t>
            </a:r>
            <a:r>
              <a:rPr lang="ru-RU" dirty="0" smtClean="0"/>
              <a:t>, исполнение которых </a:t>
            </a:r>
            <a:r>
              <a:rPr lang="ru-RU" b="1" dirty="0" smtClean="0"/>
              <a:t>по независящим от сторон обстоятельствам </a:t>
            </a:r>
            <a:r>
              <a:rPr lang="ru-RU" dirty="0" smtClean="0"/>
              <a:t>без изменения их условий невозможно; </a:t>
            </a:r>
          </a:p>
          <a:p>
            <a:pPr marL="342900" indent="-342900" algn="just">
              <a:defRPr/>
            </a:pPr>
            <a:r>
              <a:rPr lang="ru-RU" dirty="0" smtClean="0"/>
              <a:t>2) предметом </a:t>
            </a:r>
            <a:r>
              <a:rPr lang="ru-RU" dirty="0"/>
              <a:t>которых являются:</a:t>
            </a:r>
          </a:p>
          <a:p>
            <a:pPr algn="just">
              <a:defRPr/>
            </a:pPr>
            <a:r>
              <a:rPr lang="ru-RU" dirty="0" smtClean="0"/>
              <a:t>       а</a:t>
            </a:r>
            <a:r>
              <a:rPr lang="ru-RU" dirty="0"/>
              <a:t>) поставка товара, выполнение работы, оказание услуги, включенные </a:t>
            </a:r>
            <a:endParaRPr lang="ru-RU" dirty="0" smtClean="0"/>
          </a:p>
          <a:p>
            <a:pPr algn="just">
              <a:defRPr/>
            </a:pPr>
            <a:r>
              <a:rPr lang="ru-RU" dirty="0" smtClean="0"/>
              <a:t>           в  </a:t>
            </a:r>
            <a:r>
              <a:rPr lang="ru-RU" b="1" dirty="0" smtClean="0">
                <a:solidFill>
                  <a:srgbClr val="C00000"/>
                </a:solidFill>
              </a:rPr>
              <a:t>перечни</a:t>
            </a:r>
            <a:r>
              <a:rPr lang="ru-RU" b="1" dirty="0">
                <a:solidFill>
                  <a:srgbClr val="C00000"/>
                </a:solidFill>
              </a:rPr>
              <a:t>, утверждаемые </a:t>
            </a:r>
            <a:r>
              <a:rPr lang="ru-RU" dirty="0" smtClean="0">
                <a:solidFill>
                  <a:srgbClr val="C00000"/>
                </a:solidFill>
              </a:rPr>
              <a:t>высшими исполнительными органами государственной власти субъектов РФ,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местными </a:t>
            </a:r>
            <a:r>
              <a:rPr lang="ru-RU" b="1" dirty="0">
                <a:solidFill>
                  <a:srgbClr val="C00000"/>
                </a:solidFill>
              </a:rPr>
              <a:t>администрациями</a:t>
            </a:r>
            <a:r>
              <a:rPr lang="ru-RU" dirty="0"/>
              <a:t>;</a:t>
            </a:r>
          </a:p>
          <a:p>
            <a:pPr algn="just">
              <a:defRPr/>
            </a:pPr>
            <a:r>
              <a:rPr lang="ru-RU" dirty="0" smtClean="0"/>
              <a:t>       б</a:t>
            </a:r>
            <a:r>
              <a:rPr lang="ru-RU" dirty="0"/>
              <a:t>) </a:t>
            </a:r>
            <a:r>
              <a:rPr lang="ru-RU" b="1" dirty="0"/>
              <a:t>строительство, реконструкция, техническое перевооружение </a:t>
            </a:r>
            <a:endParaRPr lang="ru-RU" b="1" dirty="0" smtClean="0"/>
          </a:p>
          <a:p>
            <a:pPr algn="just">
              <a:defRPr/>
            </a:pPr>
            <a:r>
              <a:rPr lang="ru-RU" b="1" dirty="0" smtClean="0"/>
              <a:t>           объектов </a:t>
            </a:r>
            <a:r>
              <a:rPr lang="ru-RU" b="1" dirty="0"/>
              <a:t>капитального строительства</a:t>
            </a:r>
            <a:r>
              <a:rPr lang="ru-RU" dirty="0"/>
              <a:t>, включая приобретение </a:t>
            </a:r>
            <a:endParaRPr lang="ru-RU" dirty="0" smtClean="0"/>
          </a:p>
          <a:p>
            <a:pPr algn="just">
              <a:defRPr/>
            </a:pPr>
            <a:r>
              <a:rPr lang="ru-RU" dirty="0" smtClean="0"/>
              <a:t>           оборудования</a:t>
            </a:r>
            <a:r>
              <a:rPr lang="ru-RU" dirty="0"/>
              <a:t>, входящего в смету</a:t>
            </a:r>
            <a:r>
              <a:rPr lang="ru-RU" dirty="0" smtClean="0"/>
              <a:t>.;</a:t>
            </a:r>
          </a:p>
          <a:p>
            <a:pPr algn="just">
              <a:defRPr/>
            </a:pPr>
            <a:r>
              <a:rPr lang="ru-RU" dirty="0" smtClean="0"/>
              <a:t>3) цена контракта должна превышать </a:t>
            </a:r>
            <a:r>
              <a:rPr lang="ru-RU" b="1" dirty="0" smtClean="0">
                <a:solidFill>
                  <a:srgbClr val="C00000"/>
                </a:solidFill>
              </a:rPr>
              <a:t>размер, установленный местными администрациями</a:t>
            </a:r>
            <a:r>
              <a:rPr lang="ru-RU" dirty="0" smtClean="0"/>
              <a:t> и составлять </a:t>
            </a:r>
            <a:r>
              <a:rPr lang="ru-RU" b="1" dirty="0" smtClean="0"/>
              <a:t>не более чем 5 млн. рублей </a:t>
            </a:r>
            <a:r>
              <a:rPr lang="ru-RU" dirty="0" smtClean="0"/>
              <a:t>в случае, если контракт заключен по итогам закупок у субъектов малого предпринимательства.</a:t>
            </a:r>
            <a:endParaRPr lang="ru-RU" dirty="0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42844" y="2143116"/>
            <a:ext cx="428628" cy="2857520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14313" y="0"/>
            <a:ext cx="6715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Правила изменения существенных условий контракта по соглашению сторон в 2015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42875" y="714375"/>
            <a:ext cx="8786813" cy="5857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endParaRPr lang="ru-RU" sz="40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DEEC-D384-4C43-B055-725B8BEF368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857232"/>
            <a:ext cx="8072494" cy="22474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Постановление главы администрации (губернатора) Краснодарского края от 08.07.2015 № 654 </a:t>
            </a:r>
            <a:r>
              <a:rPr lang="ru-RU" dirty="0" smtClean="0"/>
              <a:t>«О реализации постановления Правительства Российской Федерации от 06.03.2015 года № 198 «Об утверждении Правил изменения по соглашению сторон срока исполнения контракта, и (или) цены контракта, и (или) цены единицы товара, работы, услуги, и (или) количества товаров, объема работ, услуг, предусмотренных контрактами, срок исполнения которых завершается в 2015 году»</a:t>
            </a:r>
            <a:endParaRPr lang="ru-RU" dirty="0"/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42844" y="2143116"/>
            <a:ext cx="428628" cy="2857520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642910" y="3214686"/>
            <a:ext cx="8143875" cy="2857520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 smtClean="0"/>
              <a:t>1) Утвержден </a:t>
            </a:r>
            <a:r>
              <a:rPr lang="ru-RU" b="1" dirty="0" smtClean="0"/>
              <a:t>Перечень товаров, работ, услуг</a:t>
            </a:r>
            <a:r>
              <a:rPr lang="ru-RU" dirty="0" smtClean="0"/>
              <a:t>, государственные контракты, гражданско-правовые договоры бюджетных учреждений на закупку которых могут подлежать изменению в 2015 году (65 позиций);</a:t>
            </a:r>
          </a:p>
          <a:p>
            <a:pPr algn="just">
              <a:defRPr/>
            </a:pPr>
            <a:r>
              <a:rPr lang="ru-RU" dirty="0" smtClean="0"/>
              <a:t>2) Установлено, что </a:t>
            </a:r>
            <a:r>
              <a:rPr lang="ru-RU" b="1" dirty="0" smtClean="0"/>
              <a:t>цена контрактов</a:t>
            </a:r>
            <a:r>
              <a:rPr lang="ru-RU" dirty="0" smtClean="0"/>
              <a:t>, предметом которых являются поставка товаров, выполнение работ и оказание услуг, включенных в Перечень, </a:t>
            </a:r>
            <a:r>
              <a:rPr lang="ru-RU" b="1" dirty="0" smtClean="0"/>
              <a:t>должна превышать 500 тыс. рублей;</a:t>
            </a:r>
            <a:endParaRPr lang="ru-RU" dirty="0" smtClean="0"/>
          </a:p>
          <a:p>
            <a:pPr algn="just">
              <a:defRPr/>
            </a:pPr>
            <a:r>
              <a:rPr lang="ru-RU" dirty="0" smtClean="0"/>
              <a:t>3) </a:t>
            </a:r>
            <a:r>
              <a:rPr lang="ru-RU" b="1" dirty="0" smtClean="0"/>
              <a:t>Региональная энергетическая комиссия </a:t>
            </a:r>
            <a:r>
              <a:rPr lang="ru-RU" dirty="0" smtClean="0"/>
              <a:t>- департамент цен и тарифов Краснодарского края </a:t>
            </a:r>
            <a:r>
              <a:rPr lang="ru-RU" b="1" dirty="0" smtClean="0"/>
              <a:t>уполномочена на утверждение индексов корректировки цен</a:t>
            </a:r>
            <a:r>
              <a:rPr lang="ru-RU" dirty="0" smtClean="0"/>
              <a:t> по каждому наименованию товаров, работ, услуг (наименованию групп товаров, работ, услуг), включенных в Перечень.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6143644"/>
            <a:ext cx="750099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Необходимо принятие на уровне района и сельских поселений !!!</a:t>
            </a:r>
            <a:endParaRPr lang="ru-RU" sz="2000" baseline="0" dirty="0" smtClean="0">
              <a:solidFill>
                <a:srgbClr val="C00000"/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14313" y="0"/>
            <a:ext cx="6715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Правила изменения существенных условий контракта по соглашению сторон в 2015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42875" y="714375"/>
            <a:ext cx="8786813" cy="5857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endParaRPr lang="ru-RU" sz="40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DEEC-D384-4C43-B055-725B8BEF368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472" y="714356"/>
            <a:ext cx="8215370" cy="14642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Постановление Правительства РФ от 06.03.2015 № 199</a:t>
            </a:r>
            <a:r>
              <a:rPr lang="ru-RU" sz="2000" dirty="0" smtClean="0"/>
              <a:t> «О случаях и условиях, при которых в 2015 году заказчик вправе не устанавливать требование обеспечения исполнения контракта в извещении об осуществлении закупки и (или) проекте контракта»</a:t>
            </a: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42844" y="1571612"/>
            <a:ext cx="428628" cy="2857520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71472" y="2643182"/>
            <a:ext cx="8143875" cy="357190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/>
              <a:t>П</a:t>
            </a:r>
            <a:r>
              <a:rPr lang="ru-RU" dirty="0" smtClean="0"/>
              <a:t>роект </a:t>
            </a:r>
            <a:r>
              <a:rPr lang="ru-RU" dirty="0"/>
              <a:t>контракта предусматривает </a:t>
            </a:r>
            <a:r>
              <a:rPr lang="ru-RU" b="1" dirty="0"/>
              <a:t>выплату авансовых платежей </a:t>
            </a:r>
            <a:r>
              <a:rPr lang="ru-RU" dirty="0"/>
              <a:t>в размере </a:t>
            </a:r>
            <a:r>
              <a:rPr lang="ru-RU" b="1" dirty="0"/>
              <a:t>не более 15 % цены контракта</a:t>
            </a:r>
            <a:r>
              <a:rPr lang="ru-RU" dirty="0"/>
              <a:t>, </a:t>
            </a:r>
            <a:r>
              <a:rPr lang="ru-RU" b="1" dirty="0" smtClean="0">
                <a:solidFill>
                  <a:srgbClr val="C00000"/>
                </a:solidFill>
              </a:rPr>
              <a:t>либо в ином размере, установленном </a:t>
            </a:r>
            <a:r>
              <a:rPr lang="ru-RU" dirty="0" smtClean="0">
                <a:solidFill>
                  <a:srgbClr val="C00000"/>
                </a:solidFill>
              </a:rPr>
              <a:t>высшими исполнительными органами государственной власти субъектов РФ, </a:t>
            </a:r>
            <a:r>
              <a:rPr lang="ru-RU" b="1" dirty="0" smtClean="0">
                <a:solidFill>
                  <a:srgbClr val="C00000"/>
                </a:solidFill>
              </a:rPr>
              <a:t>местными администрациями</a:t>
            </a:r>
            <a:r>
              <a:rPr lang="ru-RU" dirty="0" smtClean="0"/>
              <a:t>, а </a:t>
            </a:r>
            <a:r>
              <a:rPr lang="ru-RU" dirty="0"/>
              <a:t>также проведение заказчиком расчета с поставщиком (подрядчиком, исполнителем) с </a:t>
            </a:r>
            <a:r>
              <a:rPr lang="ru-RU" b="1" dirty="0"/>
              <a:t>оплатой в размере не более 70% цены </a:t>
            </a:r>
            <a:r>
              <a:rPr lang="ru-RU" dirty="0"/>
              <a:t>каждой поставки товара (этапа выполнения работ, оказания услуг</a:t>
            </a:r>
            <a:r>
              <a:rPr lang="ru-RU" dirty="0" smtClean="0"/>
              <a:t>), </a:t>
            </a:r>
            <a:r>
              <a:rPr lang="ru-RU" b="1" dirty="0" smtClean="0">
                <a:solidFill>
                  <a:srgbClr val="C00000"/>
                </a:solidFill>
              </a:rPr>
              <a:t>либо в ином размере, установленном местными администрациями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b="1" dirty="0"/>
              <a:t>проведение полного расчета только после приемки заказчиком всех предусмотренных контрактом поставленных товаров, выполненных работ, оказанных услуг </a:t>
            </a:r>
            <a:r>
              <a:rPr lang="ru-RU" dirty="0"/>
              <a:t>и полного исполнения поставщиком (подрядчиком, исполнителем) иных обязательств, предусмотренных </a:t>
            </a:r>
            <a:r>
              <a:rPr lang="ru-RU" dirty="0" smtClean="0"/>
              <a:t>контрактом.</a:t>
            </a:r>
            <a:endParaRPr lang="ru-RU" dirty="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14313" y="0"/>
            <a:ext cx="6715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Случаи и условия, при которых в 2015 году заказчик </a:t>
            </a:r>
            <a:r>
              <a:rPr lang="ru-RU" sz="1600" b="1" dirty="0"/>
              <a:t>вправе не устанавливать </a:t>
            </a:r>
            <a:r>
              <a:rPr lang="ru-RU" sz="1600" dirty="0"/>
              <a:t>требование обеспечения исполнения контракта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42875" y="714375"/>
            <a:ext cx="8786813" cy="5857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endParaRPr lang="ru-RU" sz="40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DEEC-D384-4C43-B055-725B8BEF368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42844" y="2143116"/>
            <a:ext cx="428628" cy="2857520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6143644"/>
            <a:ext cx="750099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Необходимо принятие на уровне района и сельских поселений !!!</a:t>
            </a:r>
            <a:endParaRPr lang="ru-RU" sz="2000" baseline="0" dirty="0" smtClean="0">
              <a:solidFill>
                <a:srgbClr val="C00000"/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14313" y="0"/>
            <a:ext cx="6715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Правила изменения существенных условий контракта по соглашению сторон в 2015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10" y="642918"/>
            <a:ext cx="8072494" cy="26219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Постановление главы администрации (губернатора) Краснодарского края от 23.07.2015 № 686 </a:t>
            </a:r>
            <a:r>
              <a:rPr lang="ru-RU" dirty="0" smtClean="0"/>
              <a:t>«</a:t>
            </a:r>
            <a:r>
              <a:rPr lang="ru-RU" sz="1600" dirty="0" smtClean="0"/>
              <a:t>Об установлении предельного размера выплаты авансовых платежей при осуществлении закупок для обеспечения государственных нужд Краснодарского края, а также предельного размера оплаты каждой поставки товара (этапа выполнения работ, оказания услуг) для обеспечения государственных нужд Краснодарского края в рамках реализации постановления Правительства Российской Федерации от 6 марта 2015 года № 199 «О случаях и условиях, при которых в 2015 году заказчик вправе не устанавливать требование обеспечения исполнения контракта в извещении об осуществлении закупки и (или) проекте контракта»</a:t>
            </a:r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642910" y="3357562"/>
            <a:ext cx="8143875" cy="2714644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 smtClean="0"/>
              <a:t>Установлен </a:t>
            </a:r>
            <a:r>
              <a:rPr lang="ru-RU" b="1" dirty="0" smtClean="0"/>
              <a:t>предельный размер выплаты авансовых платежей </a:t>
            </a:r>
            <a:r>
              <a:rPr lang="ru-RU" dirty="0" smtClean="0"/>
              <a:t>при осуществлении закупок для обеспечения государственных нужд Краснодарского края - </a:t>
            </a:r>
            <a:r>
              <a:rPr lang="ru-RU" b="1" dirty="0" smtClean="0">
                <a:solidFill>
                  <a:srgbClr val="C00000"/>
                </a:solidFill>
              </a:rPr>
              <a:t>не более 15 процентов</a:t>
            </a:r>
            <a:r>
              <a:rPr lang="ru-RU" dirty="0" smtClean="0"/>
              <a:t>, а также </a:t>
            </a:r>
            <a:r>
              <a:rPr lang="ru-RU" b="1" dirty="0" smtClean="0"/>
              <a:t>предельный размер оплаты каждой поставки товара (этапа выполнения работ, оказания услуг)</a:t>
            </a:r>
            <a:r>
              <a:rPr lang="ru-RU" dirty="0" smtClean="0"/>
              <a:t> для обеспечения государственных нужд Краснодарского края - </a:t>
            </a:r>
            <a:r>
              <a:rPr lang="ru-RU" b="1" dirty="0" smtClean="0">
                <a:solidFill>
                  <a:srgbClr val="C00000"/>
                </a:solidFill>
              </a:rPr>
              <a:t>не более 70 процентов</a:t>
            </a:r>
            <a:r>
              <a:rPr lang="ru-RU" dirty="0" smtClean="0"/>
              <a:t>, при обозначении в проекте контракта которых заказчики в 2015 году вправе не устанавливать требование обеспечения исполнения контракта в извещении об осуществлении закупки и (или) проекте контракта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2200" b="1" i="1" dirty="0" smtClean="0"/>
              <a:t>Официальный интернет портал органов МО Динской район (</a:t>
            </a:r>
            <a:r>
              <a:rPr lang="ru-RU" sz="2200" b="1" i="1" u="sng" dirty="0" smtClean="0">
                <a:solidFill>
                  <a:srgbClr val="0C03BD"/>
                </a:solidFill>
                <a:hlinkClick r:id="rId2"/>
              </a:rPr>
              <a:t>www.dinskoi-raion.ru</a:t>
            </a:r>
            <a:r>
              <a:rPr lang="ru-RU" sz="2200" b="1" i="1" u="sng" dirty="0" smtClean="0">
                <a:solidFill>
                  <a:srgbClr val="0C03BD"/>
                </a:solidFill>
              </a:rPr>
              <a:t>),</a:t>
            </a:r>
            <a:r>
              <a:rPr lang="ru-RU" sz="2200" b="1" i="1" dirty="0" smtClean="0"/>
              <a:t>  раздел «</a:t>
            </a:r>
            <a:r>
              <a:rPr lang="ru-RU" sz="2200" b="1" i="1" dirty="0" smtClean="0">
                <a:solidFill>
                  <a:srgbClr val="0000FF"/>
                </a:solidFill>
              </a:rPr>
              <a:t>Муниципальные закупки</a:t>
            </a:r>
            <a:r>
              <a:rPr lang="ru-RU" sz="2200" b="1" i="1" dirty="0" smtClean="0"/>
              <a:t>»</a:t>
            </a:r>
            <a:endParaRPr lang="ru-RU" sz="2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F134D-0F2C-406E-9026-E10BEC066D3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 t="6250" r="30272" b="29166"/>
          <a:stretch>
            <a:fillRect/>
          </a:stretch>
        </p:blipFill>
        <p:spPr bwMode="auto">
          <a:xfrm>
            <a:off x="214282" y="1142984"/>
            <a:ext cx="85011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C:\Documents and Settings\volodyatoxic\Рабочий стол\presentation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971550" y="261938"/>
            <a:ext cx="7143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C00000"/>
                </a:solidFill>
              </a:rPr>
              <a:t>Благодарю за внимание!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857250" y="1214438"/>
            <a:ext cx="67325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i="1">
                <a:solidFill>
                  <a:srgbClr val="0C03BD"/>
                </a:solidFill>
                <a:latin typeface="Corbel" pitchFamily="34" charset="0"/>
              </a:rPr>
              <a:t>Отдел муниципальных закупок </a:t>
            </a:r>
            <a:br>
              <a:rPr lang="ru-RU" sz="3200" b="1" i="1">
                <a:solidFill>
                  <a:srgbClr val="0C03BD"/>
                </a:solidFill>
                <a:latin typeface="Corbel" pitchFamily="34" charset="0"/>
              </a:rPr>
            </a:br>
            <a:r>
              <a:rPr lang="ru-RU" sz="3200" b="1" i="1">
                <a:solidFill>
                  <a:srgbClr val="0C03BD"/>
                </a:solidFill>
                <a:latin typeface="Corbel" pitchFamily="34" charset="0"/>
              </a:rPr>
              <a:t>администрации МО Динской район </a:t>
            </a:r>
            <a:r>
              <a:rPr lang="ru-RU" sz="3200" i="1">
                <a:latin typeface="Corbel" pitchFamily="34" charset="0"/>
              </a:rPr>
              <a:t/>
            </a:r>
            <a:br>
              <a:rPr lang="ru-RU" sz="3200" i="1">
                <a:latin typeface="Corbel" pitchFamily="34" charset="0"/>
              </a:rPr>
            </a:br>
            <a:endParaRPr lang="ru-RU" sz="3200" i="1">
              <a:latin typeface="Corbe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3200"/>
              <a:t>тел.: </a:t>
            </a:r>
            <a:r>
              <a:rPr lang="ru-RU" sz="3200" b="1"/>
              <a:t>6-56-70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/>
              <a:t>e-mail</a:t>
            </a:r>
            <a:r>
              <a:rPr lang="ru-RU" sz="3200"/>
              <a:t>: </a:t>
            </a:r>
            <a:r>
              <a:rPr lang="en-US" sz="3200" b="1">
                <a:solidFill>
                  <a:srgbClr val="0000FF"/>
                </a:solidFill>
              </a:rPr>
              <a:t>dinsk_zakupki@mail.ru</a:t>
            </a:r>
            <a:endParaRPr lang="ru-RU" sz="3200">
              <a:solidFill>
                <a:srgbClr val="0000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9E710-57D0-4EF2-9243-7A1DD9FD55A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142875" y="928670"/>
            <a:ext cx="8858250" cy="55007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1. Правовые акты, необходимые к принятию в муниципальном образовании Динской район в рамках реализации </a:t>
            </a:r>
            <a:r>
              <a:rPr lang="ru-RU" sz="3200" b="1" dirty="0" smtClean="0">
                <a:latin typeface="+mj-lt"/>
              </a:rPr>
              <a:t>законодательства </a:t>
            </a:r>
            <a:r>
              <a:rPr lang="ru-RU" sz="3200" b="1" dirty="0">
                <a:latin typeface="+mj-lt"/>
              </a:rPr>
              <a:t>Российской Федерации о контрактной системе в сфере </a:t>
            </a:r>
            <a:r>
              <a:rPr lang="ru-RU" sz="3200" b="1" dirty="0" smtClean="0">
                <a:latin typeface="+mj-lt"/>
              </a:rPr>
              <a:t>закупок</a:t>
            </a:r>
            <a:endParaRPr lang="ru-RU" sz="3200" b="1" dirty="0">
              <a:latin typeface="+mj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в 2015 </a:t>
            </a:r>
            <a:r>
              <a:rPr lang="ru-RU" sz="32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году</a:t>
            </a:r>
            <a:endParaRPr lang="ru-RU" sz="3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(письмо департамента по регулированию контрактной системы Краснодарского края от 28.07.2015 № 45-973/15-05-08)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08.06.2015 состоялось совещание под председательством премьер-министра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Д.А. Медведева</a:t>
            </a:r>
            <a:endParaRPr lang="ru-RU" sz="28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/>
          <a:srcRect l="17578" t="10417" r="16797" b="10416"/>
          <a:stretch>
            <a:fillRect/>
          </a:stretch>
        </p:blipFill>
        <p:spPr bwMode="auto">
          <a:xfrm>
            <a:off x="214282" y="642918"/>
            <a:ext cx="857256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/>
          <a:srcRect l="17578" t="10417" r="16797" b="66666"/>
          <a:stretch>
            <a:fillRect/>
          </a:stretch>
        </p:blipFill>
        <p:spPr bwMode="auto">
          <a:xfrm>
            <a:off x="214282" y="642918"/>
            <a:ext cx="85725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2643182"/>
            <a:ext cx="842968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Постановление Правительства </a:t>
            </a:r>
            <a:r>
              <a:rPr lang="ru-RU" b="1" baseline="0" dirty="0" smtClean="0"/>
              <a:t>от 21.11.2013 № 1043 </a:t>
            </a:r>
            <a:r>
              <a:rPr lang="ru-RU" baseline="0" dirty="0" smtClean="0"/>
              <a:t>«О требованиях к формированию, утверждению и ведению </a:t>
            </a:r>
            <a:r>
              <a:rPr lang="ru-RU" u="sng" baseline="0" dirty="0" smtClean="0"/>
              <a:t>планов закупок </a:t>
            </a:r>
            <a:r>
              <a:rPr lang="ru-RU" baseline="0" dirty="0" smtClean="0"/>
              <a:t>товаров, работ, услуг для обеспечения нужд субъекта Российской Федерации и муниципальных нужд, а также требованиях к форме планов закупок товаров, работ, услуг»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4000504"/>
            <a:ext cx="842968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baseline="0" dirty="0" smtClean="0"/>
              <a:t>Постановление Правительства РФ от 05.06.2015 № 554 </a:t>
            </a:r>
            <a:r>
              <a:rPr lang="ru-RU" baseline="0" dirty="0" smtClean="0"/>
              <a:t>«О требованиях к формированию, утверждению и ведению </a:t>
            </a:r>
            <a:r>
              <a:rPr lang="ru-RU" u="sng" baseline="0" dirty="0" smtClean="0"/>
              <a:t>плана-графика</a:t>
            </a:r>
            <a:r>
              <a:rPr lang="ru-RU" baseline="0" dirty="0" smtClean="0"/>
              <a:t> закупок товаров, работ, услуг для обеспечения нужд субъекта Российской Федерации и муниципальных нужд, а также о требованиях к форме плана-графика закупок товаров, работ, услуг»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5500702"/>
            <a:ext cx="842968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baseline="0" dirty="0" smtClean="0">
                <a:solidFill>
                  <a:srgbClr val="C00000"/>
                </a:solidFill>
              </a:rPr>
              <a:t>На уровне края</a:t>
            </a:r>
            <a:r>
              <a:rPr lang="ru-RU" sz="2000" b="1" dirty="0" smtClean="0">
                <a:solidFill>
                  <a:srgbClr val="C00000"/>
                </a:solidFill>
              </a:rPr>
              <a:t> – сейчас разработка правовых актов.</a:t>
            </a:r>
          </a:p>
          <a:p>
            <a:pPr algn="ctr"/>
            <a:r>
              <a:rPr lang="ru-RU" sz="2000" b="1" baseline="0" dirty="0" smtClean="0">
                <a:solidFill>
                  <a:srgbClr val="C00000"/>
                </a:solidFill>
              </a:rPr>
              <a:t>После</a:t>
            </a:r>
            <a:r>
              <a:rPr lang="ru-RU" sz="2000" b="1" dirty="0" smtClean="0">
                <a:solidFill>
                  <a:srgbClr val="C00000"/>
                </a:solidFill>
              </a:rPr>
              <a:t> принятия на уровне края – потребуется принятие на уровне района и сельских поселений</a:t>
            </a:r>
            <a:endParaRPr lang="ru-RU" sz="2000" baseline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rcRect l="17578" t="9375" r="17968" b="8333"/>
          <a:stretch>
            <a:fillRect/>
          </a:stretch>
        </p:blipFill>
        <p:spPr bwMode="auto">
          <a:xfrm>
            <a:off x="285720" y="571480"/>
            <a:ext cx="84296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57158" y="1785926"/>
            <a:ext cx="738664" cy="30003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b="1" dirty="0" smtClean="0"/>
              <a:t>2016 г. п</a:t>
            </a:r>
            <a:r>
              <a:rPr lang="ru-RU" dirty="0" smtClean="0"/>
              <a:t>ри планировании на</a:t>
            </a:r>
            <a:r>
              <a:rPr lang="ru-RU" b="1" dirty="0" smtClean="0"/>
              <a:t> 2017 </a:t>
            </a:r>
            <a:r>
              <a:rPr lang="ru-RU" dirty="0" smtClean="0"/>
              <a:t>и последующие годы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5000636"/>
            <a:ext cx="738664" cy="1357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на </a:t>
            </a:r>
            <a:r>
              <a:rPr lang="ru-RU" b="1" dirty="0" smtClean="0"/>
              <a:t>2014 -</a:t>
            </a:r>
          </a:p>
          <a:p>
            <a:pPr algn="ctr"/>
            <a:r>
              <a:rPr lang="ru-RU" b="1" dirty="0" smtClean="0"/>
              <a:t>2016 гг.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6143645"/>
            <a:ext cx="49292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i="1" baseline="0" dirty="0" smtClean="0"/>
              <a:t>№ 182/7н от 31.03.2015 г.)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>
            <a:endCxn id="9" idx="1"/>
          </p:cNvCxnSpPr>
          <p:nvPr/>
        </p:nvCxnSpPr>
        <p:spPr>
          <a:xfrm rot="16200000" flipH="1">
            <a:off x="-306388" y="4275138"/>
            <a:ext cx="2339975" cy="21590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hape 12"/>
          <p:cNvCxnSpPr/>
          <p:nvPr/>
        </p:nvCxnSpPr>
        <p:spPr>
          <a:xfrm rot="5400000">
            <a:off x="2482850" y="4868863"/>
            <a:ext cx="288925" cy="0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971550" y="3644900"/>
            <a:ext cx="3240088" cy="107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План закупок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(на финансовый год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 и плановый бюджетный период)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4213" y="2960688"/>
            <a:ext cx="7920037" cy="539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Планирование закупок</a:t>
            </a:r>
          </a:p>
        </p:txBody>
      </p:sp>
      <p:cxnSp>
        <p:nvCxnSpPr>
          <p:cNvPr id="8" name="Shape 12"/>
          <p:cNvCxnSpPr>
            <a:endCxn id="6" idx="1"/>
          </p:cNvCxnSpPr>
          <p:nvPr/>
        </p:nvCxnSpPr>
        <p:spPr>
          <a:xfrm>
            <a:off x="755650" y="4184650"/>
            <a:ext cx="215900" cy="0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971550" y="5013325"/>
            <a:ext cx="3240088" cy="107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План-график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(на финансовый год)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263" y="3644900"/>
            <a:ext cx="3240087" cy="1079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Обоснование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объекта закупки (соответствие цели закупки и установленных требований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товарам, работам, услугам)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6675" y="5013325"/>
            <a:ext cx="3240088" cy="1079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Обоснование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1) начальной цены контракта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2) способа определения поставщика и дополнительных требований к Участникам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48" y="928670"/>
            <a:ext cx="7920037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Обоснование закупки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– установление соответствия планируемой закупки целям осуществления закупок, а также законодательству РФ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348" y="1785926"/>
            <a:ext cx="7858180" cy="1071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Постановление </a:t>
            </a:r>
            <a:r>
              <a:rPr lang="ru-RU" b="1" dirty="0">
                <a:solidFill>
                  <a:srgbClr val="0000FF"/>
                </a:solidFill>
              </a:rPr>
              <a:t>Правительства РФ от 05.06.2015  № </a:t>
            </a:r>
            <a:r>
              <a:rPr lang="ru-RU" b="1" dirty="0" smtClean="0">
                <a:solidFill>
                  <a:srgbClr val="0000FF"/>
                </a:solidFill>
              </a:rPr>
              <a:t>555 </a:t>
            </a:r>
            <a:r>
              <a:rPr lang="ru-RU" baseline="0" dirty="0" smtClean="0">
                <a:solidFill>
                  <a:srgbClr val="0000FF"/>
                </a:solidFill>
              </a:rPr>
              <a:t>"Об установлении порядка обоснования закупок товаров, работ и услуг для обеспечения государственных и муниципальных нужд и форм такого обоснования»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71663" y="6200775"/>
            <a:ext cx="5400675" cy="5413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Нормы планирования и обоснования закупок </a:t>
            </a:r>
            <a:b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вступают в силу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января </a:t>
            </a:r>
            <a:r>
              <a:rPr lang="ru-RU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ru-RU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года</a:t>
            </a:r>
          </a:p>
        </p:txBody>
      </p:sp>
      <p:pic>
        <p:nvPicPr>
          <p:cNvPr id="26637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2" descr="C:\Documents and Settings\volodyatoxic\Мои документы\Элементы\VISTA\Icon Shock Super Vista 1\IconShock SuperVista Business\png\sales_25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928662" cy="9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1143000" y="1"/>
            <a:ext cx="5214938" cy="71435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Планирование с 01.01.2016 г.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427538" y="4221163"/>
            <a:ext cx="5397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427538" y="5516563"/>
            <a:ext cx="5397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 l="17578" t="11458" r="16797" b="4166"/>
          <a:stretch>
            <a:fillRect/>
          </a:stretch>
        </p:blipFill>
        <p:spPr bwMode="auto">
          <a:xfrm>
            <a:off x="571472" y="642918"/>
            <a:ext cx="80010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28794" y="2000240"/>
            <a:ext cx="53578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ru-RU" dirty="0" smtClean="0">
                <a:solidFill>
                  <a:srgbClr val="0000FF"/>
                </a:solidFill>
              </a:rPr>
              <a:t>Постановление Правительства от 18.05.2015 № 476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3429000"/>
            <a:ext cx="535785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ru-RU" dirty="0" smtClean="0">
                <a:solidFill>
                  <a:srgbClr val="0000FF"/>
                </a:solidFill>
              </a:rPr>
              <a:t>Постановление Правительства от 19.05.2015 № 479</a:t>
            </a:r>
            <a:r>
              <a:rPr lang="ru-RU" dirty="0" smtClean="0"/>
              <a:t>)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После принятия правового акта на уровне края –принятие на уровне района и поселений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5429264"/>
            <a:ext cx="8001056" cy="1292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(в т.ч. предельные цены товаров, работ, услуг) 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к определению нормативных затрат на обеспечение функций муниципальных органов и подведомственных им казенных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учреждений</a:t>
            </a:r>
          </a:p>
          <a:p>
            <a:pPr algn="ctr"/>
            <a:r>
              <a:rPr lang="ru-RU" dirty="0" smtClean="0"/>
              <a:t>(</a:t>
            </a:r>
            <a:r>
              <a:rPr lang="ru-RU" dirty="0" smtClean="0">
                <a:solidFill>
                  <a:srgbClr val="0000FF"/>
                </a:solidFill>
              </a:rPr>
              <a:t>Постановление Правительства от </a:t>
            </a:r>
            <a:r>
              <a:rPr lang="ru-RU" dirty="0" smtClean="0">
                <a:solidFill>
                  <a:srgbClr val="0000FF"/>
                </a:solidFill>
              </a:rPr>
              <a:t>13.10.2014 </a:t>
            </a:r>
            <a:r>
              <a:rPr lang="ru-RU" dirty="0" smtClean="0">
                <a:solidFill>
                  <a:srgbClr val="0000FF"/>
                </a:solidFill>
              </a:rPr>
              <a:t>№ </a:t>
            </a:r>
            <a:r>
              <a:rPr lang="ru-RU" dirty="0" smtClean="0">
                <a:solidFill>
                  <a:srgbClr val="0000FF"/>
                </a:solidFill>
              </a:rPr>
              <a:t>1047</a:t>
            </a:r>
            <a:r>
              <a:rPr lang="ru-RU" dirty="0" smtClean="0"/>
              <a:t>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21680" t="13541" r="17382" b="7291"/>
          <a:stretch>
            <a:fillRect/>
          </a:stretch>
        </p:blipFill>
        <p:spPr bwMode="auto">
          <a:xfrm>
            <a:off x="857224" y="571480"/>
            <a:ext cx="772282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358082" y="5143512"/>
            <a:ext cx="114300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142875" y="2071688"/>
            <a:ext cx="8858250" cy="27193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3600" b="1" dirty="0" smtClean="0">
                <a:solidFill>
                  <a:schemeClr val="tx1"/>
                </a:solidFill>
                <a:cs typeface="Arial" pitchFamily="34" charset="0"/>
              </a:rPr>
              <a:t>Правовые </a:t>
            </a:r>
            <a:r>
              <a:rPr lang="ru-RU" sz="3600" b="1" dirty="0">
                <a:solidFill>
                  <a:schemeClr val="tx1"/>
                </a:solidFill>
                <a:cs typeface="Arial" pitchFamily="34" charset="0"/>
              </a:rPr>
              <a:t>акты, необходимые к принятию в муниципальном образовании Динской район в рамках реализации </a:t>
            </a:r>
            <a:r>
              <a:rPr lang="ru-RU" sz="3600" b="1" dirty="0" smtClean="0">
                <a:solidFill>
                  <a:schemeClr val="tx1"/>
                </a:solidFill>
                <a:cs typeface="Arial" pitchFamily="34" charset="0"/>
              </a:rPr>
              <a:t>антикризисных мер </a:t>
            </a:r>
            <a:r>
              <a:rPr lang="ru-RU" sz="3600" b="1" dirty="0">
                <a:solidFill>
                  <a:schemeClr val="tx1"/>
                </a:solidFill>
                <a:cs typeface="Arial" pitchFamily="34" charset="0"/>
              </a:rPr>
              <a:t>в 2015 году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8508</TotalTime>
  <Words>883</Words>
  <Application>Microsoft Office PowerPoint</Application>
  <PresentationFormat>Экран (4:3)</PresentationFormat>
  <Paragraphs>95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Специальное оформление</vt:lpstr>
      <vt:lpstr>1_Специальное оформление</vt:lpstr>
      <vt:lpstr>11 августа 2015 г.   Об особенностях планирования и обоснования закупок товаров, работ, услуг для обеспечения  муниципальных нужд  с 01.01. 2016 года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Официальный интернет портал органов МО Динской район (www.dinskoi-raion.ru),  раздел «Муниципальные закупки»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Валерьевич Давыдов</dc:creator>
  <cp:lastModifiedBy>user46</cp:lastModifiedBy>
  <cp:revision>890</cp:revision>
  <dcterms:created xsi:type="dcterms:W3CDTF">2011-05-04T07:21:16Z</dcterms:created>
  <dcterms:modified xsi:type="dcterms:W3CDTF">2015-08-07T06:13:42Z</dcterms:modified>
</cp:coreProperties>
</file>